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1" r:id="rId2"/>
  </p:sldMasterIdLst>
  <p:notesMasterIdLst>
    <p:notesMasterId r:id="rId9"/>
  </p:notesMasterIdLst>
  <p:sldIdLst>
    <p:sldId id="256" r:id="rId3"/>
    <p:sldId id="266" r:id="rId4"/>
    <p:sldId id="284" r:id="rId5"/>
    <p:sldId id="275" r:id="rId6"/>
    <p:sldId id="278" r:id="rId7"/>
    <p:sldId id="273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Cambria Math" panose="02040503050406030204" pitchFamily="18" charset="0"/>
      <p:regular r:id="rId16"/>
    </p:embeddedFont>
    <p:embeddedFont>
      <p:font typeface="Franklin Gothic Medium" panose="020B0603020102020204" pitchFamily="34" charset="0"/>
      <p:regular r:id="rId17"/>
      <p:italic r:id="rId18"/>
    </p:embeddedFont>
    <p:embeddedFont>
      <p:font typeface="Proxima Nova" panose="020B0604020202020204" charset="0"/>
      <p:regular r:id="rId19"/>
      <p:bold r:id="rId20"/>
      <p:italic r:id="rId21"/>
      <p:bold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Rockwell" panose="02060603020205020403" pitchFamily="18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734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1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32174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645F4-D345-496F-A3E5-C80D7BAE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9173E-72FA-44FF-9832-3FFC0F45E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9FA19-AA37-4AB9-BB78-DBE8FEC5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F5C19-8C3E-496C-AD6C-6B3A4BBB2703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F5F7E-7B75-4612-AA69-A98ABC2C6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95473-8FA0-4103-A481-1E11F8D29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D58E0-47F1-427E-A6E7-986745CAB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8031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DFDF6-8BA4-4179-AF0F-615B7B48C4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D56920-56EA-468B-BDC7-760D4DE90E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1E6C3-7082-4BC6-B0EB-BF461458B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F5C19-8C3E-496C-AD6C-6B3A4BBB2703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31933-6C6A-4D16-ABE8-FC6F3A600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8E587-9C59-498E-B856-75970D283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D58E0-47F1-427E-A6E7-986745CAB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0122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645F4-D345-496F-A3E5-C80D7BAE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9173E-72FA-44FF-9832-3FFC0F45E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9FA19-AA37-4AB9-BB78-DBE8FEC5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F5C19-8C3E-496C-AD6C-6B3A4BBB2703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F5F7E-7B75-4612-AA69-A98ABC2C6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95473-8FA0-4103-A481-1E11F8D29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D58E0-47F1-427E-A6E7-986745CAB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211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430AD-3827-4884-B72F-FDFE7F8EC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03E5E-D3D3-42F7-B2E4-E93F5B49C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7DA62-3628-4530-9689-F2F87888D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F5C19-8C3E-496C-AD6C-6B3A4BBB2703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CCD55-E65C-453B-8CC0-D0348E9D7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2B9F7B-6489-4A35-96E5-2BF91EE79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D58E0-47F1-427E-A6E7-986745CAB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9137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11CD9-B1FE-4064-B1E9-10FB234F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9BB31-B640-4A7C-B527-720002A35E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FA85DC-EFC5-4838-8509-DE0F0982F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F05034-794B-4EE4-9E08-438C3DA2B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F5C19-8C3E-496C-AD6C-6B3A4BBB2703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F156A-5B4E-46F4-9B4A-0A8AA0503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B8DF48-345F-4ED3-A413-8E3DBF457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D58E0-47F1-427E-A6E7-986745CAB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7639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6D255-2A2B-4905-A10E-C14C57A0A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32B3D-EC40-43C2-8EEF-30218B3F3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AB8CAF-BBC5-4D9C-A838-876F8320A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7B59E2-C1DC-4946-B935-628180FAB2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391DF3-6C84-47DD-AE49-68CEE0CB4A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52AA9E-F862-404D-96D6-26188A02B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F5C19-8C3E-496C-AD6C-6B3A4BBB2703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A50598-7EDA-4DB4-8108-CDBE20F31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9DFEDA-C358-42BF-A9B2-479595AD7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D58E0-47F1-427E-A6E7-986745CAB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104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B6FDC-72C0-4795-AA98-FDCBF39DC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3EB92E-C667-443B-96E1-920CDCD71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F5C19-8C3E-496C-AD6C-6B3A4BBB2703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CF3279-F576-48DA-B011-8AD265940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A3889D-DD2D-45BB-8364-6709B7313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D58E0-47F1-427E-A6E7-986745CAB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53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2B6FB0-17ED-4E5B-8442-85AB69497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F5C19-8C3E-496C-AD6C-6B3A4BBB2703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DCB2D6-0075-485D-8A3A-419B8815D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B074F-1BB3-4420-9802-C0C8694E4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D58E0-47F1-427E-A6E7-986745CAB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73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7F9B0-9F41-45A3-A1CE-9549D32FF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0DD93-357E-4E20-B8FC-85AD72FF7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217CBB-555D-461D-9025-589418DDA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41DF1D-59D4-4960-8350-C80E96845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F5C19-8C3E-496C-AD6C-6B3A4BBB2703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759139-DB6E-4923-8FDB-65AA84891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CB3C7-9859-4228-B8DE-FFDF6D526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D58E0-47F1-427E-A6E7-986745CAB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510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18581-2CC5-4B1E-A3E6-C59488A8C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F4C03B-97A9-41C6-9193-9A73F99065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F43B0F-34CF-4E4F-BAAB-B623DBD91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7162F4-389B-423D-88EC-D5FDDA026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F5C19-8C3E-496C-AD6C-6B3A4BBB2703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45F8DC-4A7D-4DB2-B872-B56A6F0ED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ECE72-BD34-4A81-B6D5-861F10236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D58E0-47F1-427E-A6E7-986745CAB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623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A8A87-C9D5-42C9-AC0C-248898531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DA57EE-C6A1-4079-B4F5-84721EE13D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6AE80-8897-479A-AC97-33DC8DD3C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F5C19-8C3E-496C-AD6C-6B3A4BBB2703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67337-AE9C-4D4A-A793-F9ACEC78E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956F7-2709-46D2-9478-58F8F4CC7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D58E0-47F1-427E-A6E7-986745CAB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9799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28636C-F898-44B6-9946-1E21BFC28E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C2CB75-B27A-4D05-9BCE-FB5A05085F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99610-DBDB-477E-B7DE-413EE875A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F5C19-8C3E-496C-AD6C-6B3A4BBB2703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58D82-AE6C-400F-A640-9A292FCC7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F805B-6CF9-4BEF-B855-0DDD5F136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D58E0-47F1-427E-A6E7-986745CAB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1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1374FE-E153-4B44-83FF-5E9DAC249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B9A20B-B280-46B1-99E1-8E4F07A38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232B8-BCE0-4A0A-AF95-E96D4B9907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BF5C19-8C3E-496C-AD6C-6B3A4BBB2703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4F353-DDEC-4FB8-98CF-6F0A4AAA4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DAF35-AA8B-42F3-9CF8-4AA3E53E9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1D58E0-47F1-427E-A6E7-986745CAB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287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mmons.wikimedia.org/wiki/File:Coffee_shop_in_G%C3%B6teborg_railway_station,_Sweden_.jpg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224793"/>
            <a:ext cx="8222100" cy="10821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Rockwell" panose="02060603020205020403" pitchFamily="18" charset="0"/>
              </a:rPr>
              <a:t>Apni</a:t>
            </a:r>
            <a:r>
              <a:rPr lang="en-GB" dirty="0">
                <a:latin typeface="Rockwell" panose="02060603020205020403" pitchFamily="18" charset="0"/>
              </a:rPr>
              <a:t> Dukan</a:t>
            </a:r>
            <a:endParaRPr dirty="0">
              <a:latin typeface="Rockwell" panose="02060603020205020403" pitchFamily="18" charset="0"/>
            </a:endParaRP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2752875"/>
            <a:ext cx="8222100" cy="12711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-GB" dirty="0">
                <a:latin typeface="Rockwell" panose="02060603020205020403" pitchFamily="18" charset="0"/>
              </a:rPr>
              <a:t>Team: Anmol, Ritik, Swarup</a:t>
            </a:r>
            <a:endParaRPr dirty="0">
              <a:latin typeface="Rockwell" panose="02060603020205020403" pitchFamily="18" charset="0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-GB" dirty="0">
                <a:latin typeface="Rockwell" panose="02060603020205020403" pitchFamily="18" charset="0"/>
              </a:rPr>
              <a:t>Institute: Thapar University</a:t>
            </a:r>
            <a:endParaRPr dirty="0">
              <a:latin typeface="Rockwell" panose="02060603020205020403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170731-6B4D-4421-8D5E-B9D84AF0995F}"/>
              </a:ext>
            </a:extLst>
          </p:cNvPr>
          <p:cNvGrpSpPr/>
          <p:nvPr/>
        </p:nvGrpSpPr>
        <p:grpSpPr>
          <a:xfrm>
            <a:off x="-2868446" y="-721849"/>
            <a:ext cx="13033721" cy="6334932"/>
            <a:chOff x="-3879023" y="-962465"/>
            <a:chExt cx="17378295" cy="8446576"/>
          </a:xfrm>
        </p:grpSpPr>
        <p:sp>
          <p:nvSpPr>
            <p:cNvPr id="2" name="Parallelogram 1">
              <a:extLst>
                <a:ext uri="{FF2B5EF4-FFF2-40B4-BE49-F238E27FC236}">
                  <a16:creationId xmlns:a16="http://schemas.microsoft.com/office/drawing/2014/main" id="{60F0A835-0FC0-4F31-8DDF-0668859A60FC}"/>
                </a:ext>
              </a:extLst>
            </p:cNvPr>
            <p:cNvSpPr/>
            <p:nvPr/>
          </p:nvSpPr>
          <p:spPr>
            <a:xfrm flipH="1">
              <a:off x="-3879023" y="-962465"/>
              <a:ext cx="10203623" cy="8446576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D8D8ED-6091-49DD-BB09-AA5C7A15B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295649" y="-336351"/>
              <a:ext cx="10203623" cy="7194351"/>
            </a:xfrm>
            <a:prstGeom prst="rect">
              <a:avLst/>
            </a:prstGeom>
          </p:spPr>
        </p:pic>
      </p:grpSp>
      <p:sp>
        <p:nvSpPr>
          <p:cNvPr id="13" name="Flowchart: Manual Operation 12">
            <a:extLst>
              <a:ext uri="{FF2B5EF4-FFF2-40B4-BE49-F238E27FC236}">
                <a16:creationId xmlns:a16="http://schemas.microsoft.com/office/drawing/2014/main" id="{B2485E73-C52E-474B-BF17-1B9D4D4E496D}"/>
              </a:ext>
            </a:extLst>
          </p:cNvPr>
          <p:cNvSpPr/>
          <p:nvPr/>
        </p:nvSpPr>
        <p:spPr>
          <a:xfrm flipV="1">
            <a:off x="-2966417" y="-558329"/>
            <a:ext cx="7652717" cy="6236494"/>
          </a:xfrm>
          <a:prstGeom prst="flowChartManualOperati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" name="Flowchart: Manual Operation 4">
            <a:extLst>
              <a:ext uri="{FF2B5EF4-FFF2-40B4-BE49-F238E27FC236}">
                <a16:creationId xmlns:a16="http://schemas.microsoft.com/office/drawing/2014/main" id="{15656284-2044-412C-AC45-FB1768711695}"/>
              </a:ext>
            </a:extLst>
          </p:cNvPr>
          <p:cNvSpPr/>
          <p:nvPr/>
        </p:nvSpPr>
        <p:spPr>
          <a:xfrm flipV="1">
            <a:off x="-3022888" y="-757902"/>
            <a:ext cx="7652717" cy="6236494"/>
          </a:xfrm>
          <a:prstGeom prst="flowChartManualOperation">
            <a:avLst/>
          </a:prstGeom>
          <a:solidFill>
            <a:srgbClr val="FD6B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86893973-B3E4-416C-B197-40C1C5B6195D}"/>
              </a:ext>
            </a:extLst>
          </p:cNvPr>
          <p:cNvSpPr/>
          <p:nvPr/>
        </p:nvSpPr>
        <p:spPr>
          <a:xfrm flipH="1">
            <a:off x="2886075" y="-520925"/>
            <a:ext cx="1857375" cy="5933085"/>
          </a:xfrm>
          <a:prstGeom prst="parallelogram">
            <a:avLst>
              <a:gd name="adj" fmla="val 7856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20C704BF-8220-48E1-B998-453760FC9AF5}"/>
              </a:ext>
            </a:extLst>
          </p:cNvPr>
          <p:cNvSpPr/>
          <p:nvPr/>
        </p:nvSpPr>
        <p:spPr>
          <a:xfrm flipH="1">
            <a:off x="3498753" y="832320"/>
            <a:ext cx="787498" cy="2282355"/>
          </a:xfrm>
          <a:prstGeom prst="parallelogram">
            <a:avLst>
              <a:gd name="adj" fmla="val 72189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DBC4B5-19C0-4056-B4F4-6FF83EDE60AE}"/>
              </a:ext>
            </a:extLst>
          </p:cNvPr>
          <p:cNvSpPr txBox="1"/>
          <p:nvPr/>
        </p:nvSpPr>
        <p:spPr>
          <a:xfrm>
            <a:off x="292051" y="1254204"/>
            <a:ext cx="39576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PROBLEM</a:t>
            </a:r>
          </a:p>
          <a:p>
            <a:r>
              <a:rPr lang="en-US" sz="3000" b="1" dirty="0">
                <a:solidFill>
                  <a:schemeClr val="bg2">
                    <a:lumMod val="25000"/>
                  </a:schemeClr>
                </a:solidFill>
              </a:rPr>
              <a:t>STATEMENT</a:t>
            </a:r>
            <a:r>
              <a:rPr lang="en-US" sz="3000" b="1" dirty="0"/>
              <a:t>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E78EFF9-36FB-4C62-8D31-20633CC5554F}"/>
              </a:ext>
            </a:extLst>
          </p:cNvPr>
          <p:cNvCxnSpPr>
            <a:cxnSpLocks/>
          </p:cNvCxnSpPr>
          <p:nvPr/>
        </p:nvCxnSpPr>
        <p:spPr>
          <a:xfrm>
            <a:off x="385763" y="2168201"/>
            <a:ext cx="150733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AAAF5AF-4F86-4C9E-AFBF-4983BC09C2DD}"/>
              </a:ext>
            </a:extLst>
          </p:cNvPr>
          <p:cNvSpPr txBox="1"/>
          <p:nvPr/>
        </p:nvSpPr>
        <p:spPr>
          <a:xfrm>
            <a:off x="-130629" y="2896718"/>
            <a:ext cx="3629381" cy="2285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142875"/>
            <a:endParaRPr lang="en-US" sz="15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142875" algn="ctr"/>
            <a:r>
              <a:rPr lang="en-US" sz="1500" dirty="0">
                <a:latin typeface="Proxima Nova"/>
                <a:ea typeface="Proxima Nova"/>
                <a:cs typeface="Proxima Nova"/>
                <a:sym typeface="Proxima Nova"/>
              </a:rPr>
              <a:t>Formulate a solution for small to medium retailers to manage inventory per daily demand using historical store sales trends | provide support in location expansion strategy </a:t>
            </a:r>
          </a:p>
          <a:p>
            <a:pPr>
              <a:spcAft>
                <a:spcPts val="900"/>
              </a:spcAft>
            </a:pPr>
            <a:endParaRPr lang="en-US" sz="1500" dirty="0"/>
          </a:p>
          <a:p>
            <a:pPr algn="just"/>
            <a:endParaRPr lang="en-US" sz="1500" b="1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B187AF8-2563-4F91-A3E7-7159D61A6DC1}"/>
              </a:ext>
            </a:extLst>
          </p:cNvPr>
          <p:cNvGrpSpPr/>
          <p:nvPr/>
        </p:nvGrpSpPr>
        <p:grpSpPr>
          <a:xfrm>
            <a:off x="-220435" y="2284187"/>
            <a:ext cx="3866914" cy="2642117"/>
            <a:chOff x="110614" y="2790702"/>
            <a:chExt cx="4764966" cy="43476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05BA5C-04B2-4B1B-A89E-DE149E84FF70}"/>
                </a:ext>
              </a:extLst>
            </p:cNvPr>
            <p:cNvSpPr txBox="1"/>
            <p:nvPr/>
          </p:nvSpPr>
          <p:spPr>
            <a:xfrm>
              <a:off x="110614" y="2790702"/>
              <a:ext cx="936523" cy="1823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Medium" panose="020B0603020102020204" pitchFamily="34" charset="0"/>
                </a:rPr>
                <a:t>“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034E26-4246-482B-A7F5-71A52FEC0CC6}"/>
                </a:ext>
              </a:extLst>
            </p:cNvPr>
            <p:cNvSpPr txBox="1"/>
            <p:nvPr/>
          </p:nvSpPr>
          <p:spPr>
            <a:xfrm flipV="1">
              <a:off x="3939057" y="5315102"/>
              <a:ext cx="936523" cy="1823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ranklin Gothic Medium" panose="020B0603020102020204" pitchFamily="34" charset="0"/>
                </a:rPr>
                <a:t>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056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445217-9348-46F1-8C33-0BBE986D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042" y="711720"/>
            <a:ext cx="5463425" cy="260955"/>
          </a:xfrm>
        </p:spPr>
        <p:txBody>
          <a:bodyPr>
            <a:noAutofit/>
          </a:bodyPr>
          <a:lstStyle/>
          <a:p>
            <a:r>
              <a:rPr lang="en-US" sz="2700" b="1" dirty="0">
                <a:solidFill>
                  <a:srgbClr val="FD6B00"/>
                </a:solidFill>
                <a:latin typeface="+mn-lt"/>
              </a:rPr>
              <a:t>FACTS </a:t>
            </a:r>
            <a:r>
              <a:rPr lang="en-US" sz="2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BUSINESS CHALLENGE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7F5C35-7C50-473C-AE93-68060A905764}"/>
              </a:ext>
            </a:extLst>
          </p:cNvPr>
          <p:cNvCxnSpPr>
            <a:cxnSpLocks/>
          </p:cNvCxnSpPr>
          <p:nvPr/>
        </p:nvCxnSpPr>
        <p:spPr>
          <a:xfrm>
            <a:off x="667431" y="1070370"/>
            <a:ext cx="503464" cy="0"/>
          </a:xfrm>
          <a:prstGeom prst="line">
            <a:avLst/>
          </a:prstGeom>
          <a:ln w="57150">
            <a:prstDash val="soli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293A237-95A4-4D85-B2CE-0B6AB499B20A}"/>
              </a:ext>
            </a:extLst>
          </p:cNvPr>
          <p:cNvSpPr/>
          <p:nvPr/>
        </p:nvSpPr>
        <p:spPr>
          <a:xfrm rot="264377">
            <a:off x="6355653" y="-674555"/>
            <a:ext cx="1765648" cy="6204857"/>
          </a:xfrm>
          <a:prstGeom prst="parallelogram">
            <a:avLst>
              <a:gd name="adj" fmla="val 33559"/>
            </a:avLst>
          </a:prstGeom>
          <a:solidFill>
            <a:srgbClr val="E7F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087019-6354-40FD-B97C-EB377A789D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" r="13790"/>
          <a:stretch/>
        </p:blipFill>
        <p:spPr>
          <a:xfrm>
            <a:off x="5587113" y="1319383"/>
            <a:ext cx="2982685" cy="2504733"/>
          </a:xfrm>
          <a:prstGeom prst="flowChartInputOutput">
            <a:avLst/>
          </a:prstGeom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F022B7-989E-4633-B170-B0DB6FBC5706}"/>
              </a:ext>
            </a:extLst>
          </p:cNvPr>
          <p:cNvSpPr txBox="1"/>
          <p:nvPr/>
        </p:nvSpPr>
        <p:spPr>
          <a:xfrm>
            <a:off x="667432" y="1629208"/>
            <a:ext cx="368691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/>
            <a:endParaRPr lang="en-US" sz="1200" dirty="0"/>
          </a:p>
          <a:p>
            <a:pPr marL="457200" lvl="0" indent="-315949">
              <a:spcBef>
                <a:spcPts val="1200"/>
              </a:spcBef>
              <a:buSzPct val="100000"/>
              <a:buChar char="●"/>
            </a:pPr>
            <a:r>
              <a:rPr lang="en-US" sz="1200" dirty="0"/>
              <a:t>Shop-keepers either order more or lesser quantity to meet regular demand</a:t>
            </a:r>
          </a:p>
          <a:p>
            <a:pPr marL="457200" lvl="0" indent="-315949">
              <a:buSzPct val="100000"/>
              <a:buChar char="●"/>
            </a:pPr>
            <a:r>
              <a:rPr lang="en-US" sz="1200" dirty="0"/>
              <a:t>Difficult for retailers to expand the business due to  less availability of details</a:t>
            </a:r>
          </a:p>
          <a:p>
            <a:pPr marL="457200" lvl="0" indent="-315949">
              <a:buSzPct val="100000"/>
              <a:buChar char="●"/>
            </a:pPr>
            <a:r>
              <a:rPr lang="en-US" sz="1200" dirty="0"/>
              <a:t>Shopkeepers face challenges with procurement due to the COVID-19 unprecedented time</a:t>
            </a:r>
          </a:p>
          <a:p>
            <a:pPr marL="457200" lvl="0" indent="-315949">
              <a:buSzPct val="100000"/>
              <a:buChar char="●"/>
            </a:pPr>
            <a:r>
              <a:rPr lang="en-US" sz="1200" dirty="0"/>
              <a:t>It is tougher to move to online platform due to technical challenges</a:t>
            </a:r>
          </a:p>
          <a:p>
            <a:pPr marL="457200" lvl="0" indent="-315949">
              <a:buSzPct val="100000"/>
              <a:buChar char="●"/>
            </a:pPr>
            <a:r>
              <a:rPr lang="en-US" sz="1200" dirty="0"/>
              <a:t>Small retailers are able to procure essential items but often buying the incorrect types, wasted inventory and un-necessary surplus</a:t>
            </a:r>
          </a:p>
          <a:p>
            <a:pPr marL="457200" lvl="0">
              <a:spcBef>
                <a:spcPts val="1200"/>
              </a:spcBef>
            </a:pPr>
            <a:endParaRPr lang="en-US" sz="1200" dirty="0"/>
          </a:p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sz="1200" dirty="0"/>
              <a:t>	</a:t>
            </a: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CCAFF58C-93D5-4B3E-A567-3AF42BEBB551}"/>
              </a:ext>
            </a:extLst>
          </p:cNvPr>
          <p:cNvSpPr/>
          <p:nvPr/>
        </p:nvSpPr>
        <p:spPr>
          <a:xfrm>
            <a:off x="5587112" y="3320143"/>
            <a:ext cx="2506280" cy="503973"/>
          </a:xfrm>
          <a:prstGeom prst="parallelogram">
            <a:avLst>
              <a:gd name="adj" fmla="val 23110"/>
            </a:avLst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3816007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C26CBC-29EC-4000-864A-B4213B00B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450" y="-357188"/>
            <a:ext cx="9758363" cy="6439049"/>
          </a:xfrm>
          <a:prstGeom prst="rect">
            <a:avLst/>
          </a:prstGeom>
        </p:spPr>
      </p:pic>
      <p:sp>
        <p:nvSpPr>
          <p:cNvPr id="5" name="Flowchart: Manual Operation 4">
            <a:extLst>
              <a:ext uri="{FF2B5EF4-FFF2-40B4-BE49-F238E27FC236}">
                <a16:creationId xmlns:a16="http://schemas.microsoft.com/office/drawing/2014/main" id="{D3B5441D-EFC4-412D-AACE-4D9DC8FC9C27}"/>
              </a:ext>
            </a:extLst>
          </p:cNvPr>
          <p:cNvSpPr/>
          <p:nvPr/>
        </p:nvSpPr>
        <p:spPr>
          <a:xfrm flipH="1">
            <a:off x="3586054" y="-495662"/>
            <a:ext cx="8175438" cy="6715994"/>
          </a:xfrm>
          <a:prstGeom prst="flowChartManualOperation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                                                                                                   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23FE63-A971-4177-911F-DEF749F03CB1}"/>
              </a:ext>
            </a:extLst>
          </p:cNvPr>
          <p:cNvSpPr/>
          <p:nvPr/>
        </p:nvSpPr>
        <p:spPr>
          <a:xfrm rot="20772714" flipH="1">
            <a:off x="3897620" y="-677638"/>
            <a:ext cx="249457" cy="7079947"/>
          </a:xfrm>
          <a:prstGeom prst="rect">
            <a:avLst/>
          </a:prstGeom>
          <a:solidFill>
            <a:srgbClr val="8B8B8B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E45BD86C-E72F-48A8-B74B-76ED6157BF9B}"/>
              </a:ext>
            </a:extLst>
          </p:cNvPr>
          <p:cNvSpPr/>
          <p:nvPr/>
        </p:nvSpPr>
        <p:spPr>
          <a:xfrm flipV="1">
            <a:off x="3772872" y="1873246"/>
            <a:ext cx="713403" cy="1978178"/>
          </a:xfrm>
          <a:prstGeom prst="parallelogram">
            <a:avLst>
              <a:gd name="adj" fmla="val 68673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992E30-7454-4FFA-BC73-05309ED8DE36}"/>
              </a:ext>
            </a:extLst>
          </p:cNvPr>
          <p:cNvSpPr txBox="1"/>
          <p:nvPr/>
        </p:nvSpPr>
        <p:spPr>
          <a:xfrm>
            <a:off x="4474539" y="1360213"/>
            <a:ext cx="4341098" cy="1700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050" dirty="0"/>
              <a:t>The working of ‘</a:t>
            </a:r>
            <a:r>
              <a:rPr lang="en-US" sz="1050" dirty="0" err="1"/>
              <a:t>Apni</a:t>
            </a:r>
            <a:r>
              <a:rPr lang="en-US" sz="1050" dirty="0"/>
              <a:t> Dukan’ is based on 2 simple models:</a:t>
            </a:r>
          </a:p>
          <a:p>
            <a:pPr marL="457200" lvl="0" indent="-342900">
              <a:spcBef>
                <a:spcPts val="1200"/>
              </a:spcBef>
              <a:buSzPts val="1800"/>
              <a:buChar char="●"/>
            </a:pPr>
            <a:r>
              <a:rPr lang="en-US" sz="1050" dirty="0"/>
              <a:t>For essential items like Dairy and bakery products, ‘</a:t>
            </a:r>
            <a:r>
              <a:rPr lang="en-US" sz="1050" dirty="0" err="1"/>
              <a:t>Apni-Dukandar</a:t>
            </a:r>
            <a:r>
              <a:rPr lang="en-US" sz="1050" dirty="0"/>
              <a:t>’ can maintain the inventory by looking at demand forecast and existing suppliers.</a:t>
            </a:r>
          </a:p>
          <a:p>
            <a:pPr marL="457200" lvl="0" indent="-342900">
              <a:buSzPts val="1800"/>
              <a:buChar char="●"/>
            </a:pPr>
            <a:r>
              <a:rPr lang="en-US" sz="1050" dirty="0"/>
              <a:t>For other categories, which are larger part of the business like pulses, rice. ‘</a:t>
            </a:r>
            <a:r>
              <a:rPr lang="en-US" sz="1050" dirty="0" err="1"/>
              <a:t>ApniDukan</a:t>
            </a:r>
            <a:r>
              <a:rPr lang="en-US" sz="1050" dirty="0"/>
              <a:t>’ makes the effort to understand the potential need, and help the ‘</a:t>
            </a:r>
            <a:r>
              <a:rPr lang="en-US" sz="1050" dirty="0" err="1"/>
              <a:t>Apni-Dukandar</a:t>
            </a:r>
            <a:r>
              <a:rPr lang="en-US" sz="1050" dirty="0"/>
              <a:t>’ to meet the changing demands. This is done through a web and apps platform, which the team has started investing on.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783C26-645F-4C72-BB36-8F6C6AA986B9}"/>
              </a:ext>
            </a:extLst>
          </p:cNvPr>
          <p:cNvSpPr txBox="1"/>
          <p:nvPr/>
        </p:nvSpPr>
        <p:spPr>
          <a:xfrm>
            <a:off x="4902107" y="588523"/>
            <a:ext cx="40684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FD6B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BUSINESS MODEL</a:t>
            </a:r>
            <a:endParaRPr lang="en-US" sz="2700" b="1" dirty="0">
              <a:solidFill>
                <a:srgbClr val="929291"/>
              </a:solidFill>
              <a:latin typeface="Cambria Math" panose="02040503050406030204" pitchFamily="18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E67924-E8B7-4140-98A1-BEEFAAC1CC76}"/>
              </a:ext>
            </a:extLst>
          </p:cNvPr>
          <p:cNvCxnSpPr/>
          <p:nvPr/>
        </p:nvCxnSpPr>
        <p:spPr>
          <a:xfrm>
            <a:off x="4985515" y="1073271"/>
            <a:ext cx="61436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BB351A6-2F8B-4789-88AD-DC09944D8331}"/>
              </a:ext>
            </a:extLst>
          </p:cNvPr>
          <p:cNvGrpSpPr/>
          <p:nvPr/>
        </p:nvGrpSpPr>
        <p:grpSpPr>
          <a:xfrm>
            <a:off x="5076520" y="3675601"/>
            <a:ext cx="478841" cy="478841"/>
            <a:chOff x="6794863" y="5488861"/>
            <a:chExt cx="752972" cy="75297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8F50AE4-62C1-445A-A54B-8A2ACAB1E273}"/>
                </a:ext>
              </a:extLst>
            </p:cNvPr>
            <p:cNvSpPr/>
            <p:nvPr/>
          </p:nvSpPr>
          <p:spPr>
            <a:xfrm>
              <a:off x="6824034" y="5529692"/>
              <a:ext cx="677532" cy="677532"/>
            </a:xfrm>
            <a:prstGeom prst="ellipse">
              <a:avLst/>
            </a:prstGeom>
            <a:solidFill>
              <a:srgbClr val="FD6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pic>
          <p:nvPicPr>
            <p:cNvPr id="15" name="Graphic 14" descr="Circles with lines">
              <a:extLst>
                <a:ext uri="{FF2B5EF4-FFF2-40B4-BE49-F238E27FC236}">
                  <a16:creationId xmlns:a16="http://schemas.microsoft.com/office/drawing/2014/main" id="{5F456208-51D0-4A18-884A-94A06DF85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94863" y="5488861"/>
              <a:ext cx="752972" cy="752972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1E4A8C2-6CBE-4053-986B-0B585AD55E54}"/>
              </a:ext>
            </a:extLst>
          </p:cNvPr>
          <p:cNvGrpSpPr/>
          <p:nvPr/>
        </p:nvGrpSpPr>
        <p:grpSpPr>
          <a:xfrm>
            <a:off x="5073387" y="3011862"/>
            <a:ext cx="430867" cy="430867"/>
            <a:chOff x="6829930" y="4347949"/>
            <a:chExt cx="677532" cy="67753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09D628D-4C21-4063-ACBF-AF32E5E419A2}"/>
                </a:ext>
              </a:extLst>
            </p:cNvPr>
            <p:cNvSpPr/>
            <p:nvPr/>
          </p:nvSpPr>
          <p:spPr>
            <a:xfrm>
              <a:off x="6829930" y="4347949"/>
              <a:ext cx="677532" cy="677532"/>
            </a:xfrm>
            <a:prstGeom prst="ellipse">
              <a:avLst/>
            </a:prstGeom>
            <a:solidFill>
              <a:srgbClr val="FD6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pic>
          <p:nvPicPr>
            <p:cNvPr id="16" name="Graphic 15" descr="Mining tools">
              <a:extLst>
                <a:ext uri="{FF2B5EF4-FFF2-40B4-BE49-F238E27FC236}">
                  <a16:creationId xmlns:a16="http://schemas.microsoft.com/office/drawing/2014/main" id="{03DA2D16-3F72-4F68-9413-B915F847F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897188" y="4390214"/>
              <a:ext cx="548326" cy="548326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C319228-040D-4D88-AE31-9907E9A06635}"/>
              </a:ext>
            </a:extLst>
          </p:cNvPr>
          <p:cNvSpPr txBox="1"/>
          <p:nvPr/>
        </p:nvSpPr>
        <p:spPr>
          <a:xfrm>
            <a:off x="5596730" y="3042562"/>
            <a:ext cx="1958661" cy="568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500" dirty="0">
                <a:ea typeface="Calibri" panose="020F0502020204030204" pitchFamily="34" charset="0"/>
                <a:cs typeface="Times New Roman" panose="02020603050405020304" pitchFamily="18" charset="0"/>
              </a:rPr>
              <a:t>SATISFYING SERVICES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F5C1FD-FAB2-425A-9EBE-86EA6655DD99}"/>
              </a:ext>
            </a:extLst>
          </p:cNvPr>
          <p:cNvSpPr txBox="1"/>
          <p:nvPr/>
        </p:nvSpPr>
        <p:spPr>
          <a:xfrm>
            <a:off x="5602589" y="3760306"/>
            <a:ext cx="28635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ea typeface="Calibri" panose="020F0502020204030204" pitchFamily="34" charset="0"/>
                <a:cs typeface="Times New Roman" panose="02020603050405020304" pitchFamily="18" charset="0"/>
              </a:rPr>
              <a:t>BEING ONE TIME AND SCHEDULE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2AB818-06B9-4804-9439-EE4466762A37}"/>
              </a:ext>
            </a:extLst>
          </p:cNvPr>
          <p:cNvSpPr txBox="1"/>
          <p:nvPr/>
        </p:nvSpPr>
        <p:spPr>
          <a:xfrm>
            <a:off x="5596730" y="4463687"/>
            <a:ext cx="2519831" cy="321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endParaRPr lang="en-US" sz="15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47314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17" grpId="0"/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333B616A-FE09-4888-BAB4-76099554AFE7}"/>
              </a:ext>
            </a:extLst>
          </p:cNvPr>
          <p:cNvSpPr/>
          <p:nvPr/>
        </p:nvSpPr>
        <p:spPr>
          <a:xfrm>
            <a:off x="1928813" y="2271713"/>
            <a:ext cx="2571750" cy="1057275"/>
          </a:xfrm>
          <a:custGeom>
            <a:avLst/>
            <a:gdLst>
              <a:gd name="connsiteX0" fmla="*/ 3848100 w 3848100"/>
              <a:gd name="connsiteY0" fmla="*/ 0 h 1485900"/>
              <a:gd name="connsiteX1" fmla="*/ 3848100 w 3848100"/>
              <a:gd name="connsiteY1" fmla="*/ 0 h 1485900"/>
              <a:gd name="connsiteX2" fmla="*/ 3848100 w 3848100"/>
              <a:gd name="connsiteY2" fmla="*/ 533400 h 1485900"/>
              <a:gd name="connsiteX3" fmla="*/ 3848100 w 3848100"/>
              <a:gd name="connsiteY3" fmla="*/ 533400 h 1485900"/>
              <a:gd name="connsiteX4" fmla="*/ 304800 w 3848100"/>
              <a:gd name="connsiteY4" fmla="*/ 533400 h 1485900"/>
              <a:gd name="connsiteX5" fmla="*/ 0 w 3848100"/>
              <a:gd name="connsiteY5" fmla="*/ 533400 h 1485900"/>
              <a:gd name="connsiteX6" fmla="*/ 0 w 3848100"/>
              <a:gd name="connsiteY6" fmla="*/ 1485900 h 1485900"/>
              <a:gd name="connsiteX7" fmla="*/ 19050 w 3848100"/>
              <a:gd name="connsiteY7" fmla="*/ 144780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48100" h="1485900">
                <a:moveTo>
                  <a:pt x="3848100" y="0"/>
                </a:moveTo>
                <a:lnTo>
                  <a:pt x="3848100" y="0"/>
                </a:lnTo>
                <a:lnTo>
                  <a:pt x="3848100" y="533400"/>
                </a:lnTo>
                <a:lnTo>
                  <a:pt x="3848100" y="533400"/>
                </a:lnTo>
                <a:lnTo>
                  <a:pt x="304800" y="533400"/>
                </a:lnTo>
                <a:lnTo>
                  <a:pt x="0" y="533400"/>
                </a:lnTo>
                <a:lnTo>
                  <a:pt x="0" y="1485900"/>
                </a:lnTo>
                <a:lnTo>
                  <a:pt x="19050" y="14478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2DEEE92-B62F-4525-AEA9-7E2B70BF75D7}"/>
              </a:ext>
            </a:extLst>
          </p:cNvPr>
          <p:cNvSpPr/>
          <p:nvPr/>
        </p:nvSpPr>
        <p:spPr>
          <a:xfrm flipH="1">
            <a:off x="4620748" y="2214401"/>
            <a:ext cx="34289" cy="798614"/>
          </a:xfrm>
          <a:custGeom>
            <a:avLst/>
            <a:gdLst>
              <a:gd name="connsiteX0" fmla="*/ 1104900 w 1104900"/>
              <a:gd name="connsiteY0" fmla="*/ 0 h 1543050"/>
              <a:gd name="connsiteX1" fmla="*/ 1104900 w 1104900"/>
              <a:gd name="connsiteY1" fmla="*/ 0 h 1543050"/>
              <a:gd name="connsiteX2" fmla="*/ 1104900 w 1104900"/>
              <a:gd name="connsiteY2" fmla="*/ 742950 h 1543050"/>
              <a:gd name="connsiteX3" fmla="*/ 0 w 1104900"/>
              <a:gd name="connsiteY3" fmla="*/ 742950 h 1543050"/>
              <a:gd name="connsiteX4" fmla="*/ 19050 w 1104900"/>
              <a:gd name="connsiteY4" fmla="*/ 1543050 h 1543050"/>
              <a:gd name="connsiteX5" fmla="*/ 0 w 1104900"/>
              <a:gd name="connsiteY5" fmla="*/ 140970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4900" h="1543050">
                <a:moveTo>
                  <a:pt x="1104900" y="0"/>
                </a:moveTo>
                <a:lnTo>
                  <a:pt x="1104900" y="0"/>
                </a:lnTo>
                <a:lnTo>
                  <a:pt x="1104900" y="742950"/>
                </a:lnTo>
                <a:lnTo>
                  <a:pt x="0" y="742950"/>
                </a:lnTo>
                <a:lnTo>
                  <a:pt x="19050" y="1543050"/>
                </a:lnTo>
                <a:lnTo>
                  <a:pt x="0" y="14097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3EEB598C-98DD-4FFC-AB4F-D5156F327AB1}"/>
              </a:ext>
            </a:extLst>
          </p:cNvPr>
          <p:cNvSpPr/>
          <p:nvPr/>
        </p:nvSpPr>
        <p:spPr>
          <a:xfrm flipH="1">
            <a:off x="4810630" y="2105189"/>
            <a:ext cx="2088191" cy="1357313"/>
          </a:xfrm>
          <a:custGeom>
            <a:avLst/>
            <a:gdLst>
              <a:gd name="connsiteX0" fmla="*/ 1104900 w 1104900"/>
              <a:gd name="connsiteY0" fmla="*/ 0 h 1543050"/>
              <a:gd name="connsiteX1" fmla="*/ 1104900 w 1104900"/>
              <a:gd name="connsiteY1" fmla="*/ 0 h 1543050"/>
              <a:gd name="connsiteX2" fmla="*/ 1104900 w 1104900"/>
              <a:gd name="connsiteY2" fmla="*/ 742950 h 1543050"/>
              <a:gd name="connsiteX3" fmla="*/ 0 w 1104900"/>
              <a:gd name="connsiteY3" fmla="*/ 742950 h 1543050"/>
              <a:gd name="connsiteX4" fmla="*/ 19050 w 1104900"/>
              <a:gd name="connsiteY4" fmla="*/ 1543050 h 1543050"/>
              <a:gd name="connsiteX5" fmla="*/ 0 w 1104900"/>
              <a:gd name="connsiteY5" fmla="*/ 140970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4900" h="1543050">
                <a:moveTo>
                  <a:pt x="1104900" y="0"/>
                </a:moveTo>
                <a:lnTo>
                  <a:pt x="1104900" y="0"/>
                </a:lnTo>
                <a:lnTo>
                  <a:pt x="1104900" y="742950"/>
                </a:lnTo>
                <a:lnTo>
                  <a:pt x="0" y="742950"/>
                </a:lnTo>
                <a:lnTo>
                  <a:pt x="19050" y="1543050"/>
                </a:lnTo>
                <a:lnTo>
                  <a:pt x="0" y="14097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69C4F6-B13B-4BA2-881D-7B22CB528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95" y="517303"/>
            <a:ext cx="6344816" cy="539197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latin typeface="+mn-lt"/>
              </a:rPr>
              <a:t>HOW EXACTLY IT WORKS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02C45B2-C549-4461-AEEC-03B2A2E310A1}"/>
              </a:ext>
            </a:extLst>
          </p:cNvPr>
          <p:cNvCxnSpPr>
            <a:cxnSpLocks/>
          </p:cNvCxnSpPr>
          <p:nvPr/>
        </p:nvCxnSpPr>
        <p:spPr>
          <a:xfrm>
            <a:off x="442756" y="997708"/>
            <a:ext cx="47473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7CFED0B-4D47-4D62-AB3E-A9240C70C437}"/>
              </a:ext>
            </a:extLst>
          </p:cNvPr>
          <p:cNvGrpSpPr/>
          <p:nvPr/>
        </p:nvGrpSpPr>
        <p:grpSpPr>
          <a:xfrm>
            <a:off x="1685473" y="3078473"/>
            <a:ext cx="512420" cy="646331"/>
            <a:chOff x="2233097" y="4086873"/>
            <a:chExt cx="683226" cy="861774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1AE4FF4-6F57-4A91-8EF6-77EE4F854BAE}"/>
                </a:ext>
              </a:extLst>
            </p:cNvPr>
            <p:cNvSpPr/>
            <p:nvPr/>
          </p:nvSpPr>
          <p:spPr>
            <a:xfrm>
              <a:off x="2233097" y="4202461"/>
              <a:ext cx="683226" cy="656833"/>
            </a:xfrm>
            <a:prstGeom prst="ellipse">
              <a:avLst/>
            </a:prstGeom>
            <a:solidFill>
              <a:srgbClr val="FD6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B80CD9B-33D0-49B3-BFFD-5E3BF907D815}"/>
                </a:ext>
              </a:extLst>
            </p:cNvPr>
            <p:cNvSpPr txBox="1"/>
            <p:nvPr/>
          </p:nvSpPr>
          <p:spPr>
            <a:xfrm>
              <a:off x="2319718" y="4086873"/>
              <a:ext cx="53906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en-US" sz="3600" b="1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9F8B8B4-C74D-4A85-B571-FABA4A572E70}"/>
              </a:ext>
            </a:extLst>
          </p:cNvPr>
          <p:cNvGrpSpPr/>
          <p:nvPr/>
        </p:nvGrpSpPr>
        <p:grpSpPr>
          <a:xfrm>
            <a:off x="4336543" y="3013015"/>
            <a:ext cx="512420" cy="646331"/>
            <a:chOff x="4586607" y="4093507"/>
            <a:chExt cx="683226" cy="86177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B4587CE-69E5-4DBB-A449-4BDBBBE76F24}"/>
                </a:ext>
              </a:extLst>
            </p:cNvPr>
            <p:cNvSpPr/>
            <p:nvPr/>
          </p:nvSpPr>
          <p:spPr>
            <a:xfrm>
              <a:off x="4586607" y="4202461"/>
              <a:ext cx="683226" cy="656833"/>
            </a:xfrm>
            <a:prstGeom prst="ellipse">
              <a:avLst/>
            </a:prstGeom>
            <a:solidFill>
              <a:srgbClr val="FD6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3694430-D91A-4FBF-9B96-47B3D68C2F8C}"/>
                </a:ext>
              </a:extLst>
            </p:cNvPr>
            <p:cNvSpPr txBox="1"/>
            <p:nvPr/>
          </p:nvSpPr>
          <p:spPr>
            <a:xfrm>
              <a:off x="4679659" y="4093507"/>
              <a:ext cx="539065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en-US" sz="3600" b="1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DFE9E9C-F0A4-4C90-A7C6-7483AC69EAEA}"/>
              </a:ext>
            </a:extLst>
          </p:cNvPr>
          <p:cNvGrpSpPr/>
          <p:nvPr/>
        </p:nvGrpSpPr>
        <p:grpSpPr>
          <a:xfrm>
            <a:off x="6595711" y="3390097"/>
            <a:ext cx="512420" cy="646331"/>
            <a:chOff x="6999153" y="4096133"/>
            <a:chExt cx="683226" cy="861774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C8BC1FE-9BA0-4684-86A6-DA202F90C174}"/>
                </a:ext>
              </a:extLst>
            </p:cNvPr>
            <p:cNvSpPr/>
            <p:nvPr/>
          </p:nvSpPr>
          <p:spPr>
            <a:xfrm>
              <a:off x="6999153" y="4202461"/>
              <a:ext cx="683226" cy="656833"/>
            </a:xfrm>
            <a:prstGeom prst="ellipse">
              <a:avLst/>
            </a:prstGeom>
            <a:solidFill>
              <a:srgbClr val="FD6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581B96D-B607-45BB-9D53-0BAF7B0694BB}"/>
                </a:ext>
              </a:extLst>
            </p:cNvPr>
            <p:cNvSpPr txBox="1"/>
            <p:nvPr/>
          </p:nvSpPr>
          <p:spPr>
            <a:xfrm>
              <a:off x="7073918" y="4096133"/>
              <a:ext cx="53906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en-US" sz="3600" b="1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3</a:t>
              </a: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D05662E-6531-4879-A6CD-5DF98D9C3776}"/>
              </a:ext>
            </a:extLst>
          </p:cNvPr>
          <p:cNvSpPr txBox="1"/>
          <p:nvPr/>
        </p:nvSpPr>
        <p:spPr>
          <a:xfrm>
            <a:off x="1259899" y="3732335"/>
            <a:ext cx="1385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GB" sz="1500" kern="1200" dirty="0">
                <a:solidFill>
                  <a:prstClr val="black"/>
                </a:solidFill>
                <a:latin typeface="Roboto"/>
                <a:ea typeface="Roboto"/>
                <a:cs typeface="Roboto"/>
                <a:sym typeface="Roboto"/>
              </a:rPr>
              <a:t>Goes through previous trends</a:t>
            </a:r>
          </a:p>
          <a:p>
            <a:pPr algn="ctr" defTabSz="685800">
              <a:buClrTx/>
            </a:pPr>
            <a:endParaRPr lang="en-US" sz="1500" b="1" kern="1200" dirty="0">
              <a:solidFill>
                <a:srgbClr val="E7E6E6">
                  <a:lumMod val="2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9F84907-5B9B-4BF0-8616-71734B13AB35}"/>
              </a:ext>
            </a:extLst>
          </p:cNvPr>
          <p:cNvSpPr txBox="1"/>
          <p:nvPr/>
        </p:nvSpPr>
        <p:spPr>
          <a:xfrm>
            <a:off x="3899809" y="3641460"/>
            <a:ext cx="13858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sz="1500" kern="1200" dirty="0">
                <a:solidFill>
                  <a:prstClr val="black"/>
                </a:solidFill>
                <a:latin typeface="Roboto"/>
                <a:ea typeface="Roboto"/>
                <a:cs typeface="Roboto"/>
                <a:sym typeface="Roboto"/>
              </a:rPr>
              <a:t>Calculate the amount required using Machine Learning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FD5F211-E0EF-4BE3-B90B-D9F85C8BFE9E}"/>
              </a:ext>
            </a:extLst>
          </p:cNvPr>
          <p:cNvSpPr txBox="1"/>
          <p:nvPr/>
        </p:nvSpPr>
        <p:spPr>
          <a:xfrm>
            <a:off x="6205877" y="3813127"/>
            <a:ext cx="1385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GB" sz="1500" kern="1200" dirty="0">
                <a:solidFill>
                  <a:prstClr val="black"/>
                </a:solidFill>
                <a:latin typeface="Roboto"/>
                <a:ea typeface="Roboto"/>
                <a:cs typeface="Roboto"/>
                <a:sym typeface="Roboto"/>
              </a:rPr>
              <a:t>Displays the details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994EBA-3ABA-40FB-A51B-075C61A2CF54}"/>
              </a:ext>
            </a:extLst>
          </p:cNvPr>
          <p:cNvSpPr/>
          <p:nvPr/>
        </p:nvSpPr>
        <p:spPr>
          <a:xfrm>
            <a:off x="4102914" y="1567543"/>
            <a:ext cx="1690527" cy="783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Graphic 5" descr="Users">
            <a:extLst>
              <a:ext uri="{FF2B5EF4-FFF2-40B4-BE49-F238E27FC236}">
                <a16:creationId xmlns:a16="http://schemas.microsoft.com/office/drawing/2014/main" id="{3110C16B-7B66-4780-B4CB-B0E0FBDA0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2378" y="1814513"/>
            <a:ext cx="685800" cy="6858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CB7076A-0C67-4BAF-82BD-470AA7F7D644}"/>
              </a:ext>
            </a:extLst>
          </p:cNvPr>
          <p:cNvSpPr txBox="1"/>
          <p:nvPr/>
        </p:nvSpPr>
        <p:spPr>
          <a:xfrm>
            <a:off x="-114304" y="138662"/>
            <a:ext cx="23077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endParaRPr lang="en-US" sz="1050" b="1" kern="1200" dirty="0">
              <a:solidFill>
                <a:prstClr val="white">
                  <a:lumMod val="8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699048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67" grpId="0" animBg="1"/>
      <p:bldP spid="68" grpId="0" animBg="1"/>
      <p:bldP spid="2" grpId="0"/>
      <p:bldP spid="73" grpId="0"/>
      <p:bldP spid="76" grpId="0"/>
      <p:bldP spid="7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9F8CFE-2096-4BC4-8BE7-81F2E6345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5738"/>
            <a:ext cx="9529763" cy="63119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78F7D8-37AA-4F30-986D-C7D0792A8B42}"/>
              </a:ext>
            </a:extLst>
          </p:cNvPr>
          <p:cNvSpPr/>
          <p:nvPr/>
        </p:nvSpPr>
        <p:spPr>
          <a:xfrm>
            <a:off x="-911225" y="-986094"/>
            <a:ext cx="10301288" cy="6886575"/>
          </a:xfrm>
          <a:prstGeom prst="rect">
            <a:avLst/>
          </a:prstGeom>
          <a:solidFill>
            <a:srgbClr val="FD6B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D56910-3E1C-400B-92F6-B592E79E1E9A}"/>
              </a:ext>
            </a:extLst>
          </p:cNvPr>
          <p:cNvSpPr/>
          <p:nvPr/>
        </p:nvSpPr>
        <p:spPr>
          <a:xfrm rot="827286">
            <a:off x="1745994" y="-806826"/>
            <a:ext cx="236080" cy="7554096"/>
          </a:xfrm>
          <a:prstGeom prst="rect">
            <a:avLst/>
          </a:prstGeom>
          <a:solidFill>
            <a:srgbClr val="8B8B8B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FEBF643F-A9AD-4B82-A674-9FB7DE090709}"/>
              </a:ext>
            </a:extLst>
          </p:cNvPr>
          <p:cNvSpPr/>
          <p:nvPr/>
        </p:nvSpPr>
        <p:spPr>
          <a:xfrm>
            <a:off x="1842532" y="1035695"/>
            <a:ext cx="713403" cy="1978178"/>
          </a:xfrm>
          <a:prstGeom prst="parallelogram">
            <a:avLst>
              <a:gd name="adj" fmla="val 68673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ACFE74-4774-4A5C-96BC-E79A0B9DC925}"/>
              </a:ext>
            </a:extLst>
          </p:cNvPr>
          <p:cNvSpPr txBox="1"/>
          <p:nvPr/>
        </p:nvSpPr>
        <p:spPr>
          <a:xfrm>
            <a:off x="2464594" y="1367880"/>
            <a:ext cx="547211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50" b="1" dirty="0">
                <a:solidFill>
                  <a:schemeClr val="bg1"/>
                </a:solidFill>
              </a:rPr>
              <a:t>THANK YOU </a:t>
            </a:r>
            <a:r>
              <a:rPr lang="en-US" sz="4050" b="1" dirty="0">
                <a:solidFill>
                  <a:schemeClr val="tx2">
                    <a:lumMod val="50000"/>
                  </a:schemeClr>
                </a:solidFill>
              </a:rPr>
              <a:t>FOR</a:t>
            </a:r>
          </a:p>
          <a:p>
            <a:pPr algn="ctr"/>
            <a:r>
              <a:rPr lang="en-US" sz="4050" b="1" dirty="0">
                <a:solidFill>
                  <a:schemeClr val="tx2">
                    <a:lumMod val="50000"/>
                  </a:schemeClr>
                </a:solidFill>
              </a:rPr>
              <a:t>READING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D842FC-C0E5-4A1E-83F9-0DEB73C2E4DF}"/>
              </a:ext>
            </a:extLst>
          </p:cNvPr>
          <p:cNvCxnSpPr>
            <a:cxnSpLocks/>
          </p:cNvCxnSpPr>
          <p:nvPr/>
        </p:nvCxnSpPr>
        <p:spPr>
          <a:xfrm>
            <a:off x="4707731" y="3013873"/>
            <a:ext cx="985838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0AA90B1-3D66-45C2-8D05-B307CA1E8D8D}"/>
              </a:ext>
            </a:extLst>
          </p:cNvPr>
          <p:cNvSpPr txBox="1"/>
          <p:nvPr/>
        </p:nvSpPr>
        <p:spPr>
          <a:xfrm>
            <a:off x="2639651" y="3807305"/>
            <a:ext cx="51219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9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E6C470-963D-40B3-BAED-66D3E899C589}"/>
              </a:ext>
            </a:extLst>
          </p:cNvPr>
          <p:cNvSpPr txBox="1"/>
          <p:nvPr/>
        </p:nvSpPr>
        <p:spPr>
          <a:xfrm>
            <a:off x="-114304" y="138662"/>
            <a:ext cx="23077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050" b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4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1" grpId="0"/>
      <p:bldP spid="14" grpId="0"/>
    </p:bld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2skill(pregentation by rupok)" id="{15F6D300-CA7C-45E0-8195-5AC6F65C2844}" vid="{68394A8D-70B9-4890-AD7E-AD6B537C9587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246</Words>
  <Application>Microsoft Office PowerPoint</Application>
  <PresentationFormat>On-screen Show (16:9)</PresentationFormat>
  <Paragraphs>34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Arial</vt:lpstr>
      <vt:lpstr>Roboto</vt:lpstr>
      <vt:lpstr>Calibri Light</vt:lpstr>
      <vt:lpstr>Franklin Gothic Medium</vt:lpstr>
      <vt:lpstr>Rockwell</vt:lpstr>
      <vt:lpstr>Proxima Nova</vt:lpstr>
      <vt:lpstr>Cambria Math</vt:lpstr>
      <vt:lpstr>Calibri</vt:lpstr>
      <vt:lpstr>Material</vt:lpstr>
      <vt:lpstr>Office Theme</vt:lpstr>
      <vt:lpstr>Apni Dukan</vt:lpstr>
      <vt:lpstr>PowerPoint Presentation</vt:lpstr>
      <vt:lpstr>FACTS BUSINESS CHALLENGE</vt:lpstr>
      <vt:lpstr>PowerPoint Presentation</vt:lpstr>
      <vt:lpstr>HOW EXACTLY IT WORKS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ApniDukan</dc:title>
  <dc:creator>Ritik Arora</dc:creator>
  <cp:lastModifiedBy>Anmol Mathur</cp:lastModifiedBy>
  <cp:revision>4</cp:revision>
  <dcterms:modified xsi:type="dcterms:W3CDTF">2021-10-17T09:04:42Z</dcterms:modified>
</cp:coreProperties>
</file>